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25"/>
  </p:notesMasterIdLst>
  <p:handoutMasterIdLst>
    <p:handoutMasterId r:id="rId26"/>
  </p:handoutMasterIdLst>
  <p:sldIdLst>
    <p:sldId id="449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6" autoAdjust="0"/>
    <p:restoredTop sz="96719" autoAdjust="0"/>
  </p:normalViewPr>
  <p:slideViewPr>
    <p:cSldViewPr snapToGrid="0">
      <p:cViewPr varScale="1">
        <p:scale>
          <a:sx n="105" d="100"/>
          <a:sy n="105" d="100"/>
        </p:scale>
        <p:origin x="1376" y="20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5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299" marR="0" indent="-130299" algn="l" defTabSz="342892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r>
              <a:rPr lang="en-US" dirty="0"/>
              <a:t>Click to add bulleted list</a:t>
            </a:r>
          </a:p>
          <a:p>
            <a:pPr lvl="0"/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130299" marR="0" lvl="0" indent="-130299" algn="l" defTabSz="342892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6418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  <p:sldLayoutId id="2147483742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ed_graph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Vertex_(graph_theory)" TargetMode="External"/><Relationship Id="rId4" Type="http://schemas.openxmlformats.org/officeDocument/2006/relationships/hyperlink" Target="https://en.wikipedia.org/wiki/Total_ord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0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609398"/>
          </a:xfrm>
        </p:spPr>
        <p:txBody>
          <a:bodyPr/>
          <a:lstStyle/>
          <a:p>
            <a:r>
              <a:rPr lang="en-US" dirty="0"/>
              <a:t>Graph Algorithms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March, 2019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3A466E-1244-A045-8AC9-EB7D134B7C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83E74C-06FA-AF47-B983-957C21D54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770" y="1809781"/>
            <a:ext cx="6505765" cy="45290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1B72-EFDF-5443-8845-82F3AA110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 reconstruction problem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BF745-0476-8749-B175-63C5A032B517}"/>
              </a:ext>
            </a:extLst>
          </p:cNvPr>
          <p:cNvSpPr txBox="1"/>
          <p:nvPr/>
        </p:nvSpPr>
        <p:spPr>
          <a:xfrm>
            <a:off x="377952" y="1280160"/>
            <a:ext cx="396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Reconstruct a string from its k-</a:t>
            </a:r>
            <a:r>
              <a:rPr lang="en-US" dirty="0" err="1"/>
              <a:t>mers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603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1B72-EFDF-5443-8845-82F3AA110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 reconstruction problem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BB3670-D56E-384B-A757-6EA1B63C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36" y="1152906"/>
            <a:ext cx="61468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0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19037F-5C1A-0644-B55C-D6C8E7A60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863" y="1350148"/>
            <a:ext cx="7632049" cy="76832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85C02-74FF-784C-A5E5-B2D7FD49BA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K-Mer Graph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D6D59-0A7D-D149-86C6-920251FD2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688" y="2535935"/>
            <a:ext cx="5522976" cy="390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20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A0B8CC-2C2E-6C49-B25B-58CF8A034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364" y="1439865"/>
            <a:ext cx="619893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Given a set of strings S find shortest string containing all strings from S as substrings.</a:t>
            </a:r>
            <a:endParaRPr lang="ru-RU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12861-B7A2-F344-8905-DA25B4FB90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Shortest Common Superstring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91EF58-FDE2-214B-87E4-C0939A607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2841628"/>
            <a:ext cx="84963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4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FBF3E-720B-3541-9DEC-03301D29C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077" y="1802074"/>
            <a:ext cx="6637845" cy="398920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FBD1A-B0EE-E54B-BDEB-A02DCDE68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Brute Force SCS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402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ED9AD-E21D-0442-842E-DF6676927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79" y="1245648"/>
            <a:ext cx="2579307" cy="2485854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A47D2-EA55-6042-93BE-D88A5A0D6B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Greedy SCS</a:t>
            </a:r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6C5C47-1F58-BC4F-B972-C6B39DFF2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502" y="1530494"/>
            <a:ext cx="2842514" cy="1898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05A177-84B8-1A40-A644-7C3D4CCE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04" y="1539322"/>
            <a:ext cx="2454965" cy="18985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DC8DC1-D0CF-0D40-B3EC-CF26C8118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386" y="4378253"/>
            <a:ext cx="2561476" cy="18985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61BCD4-4499-0E42-81C2-295A27349A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7154" y="4931328"/>
            <a:ext cx="15875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30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2BD2F-6ABD-0F40-8795-C8465A0A0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340" y="1549070"/>
            <a:ext cx="6245507" cy="430309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35102-FA1A-9744-8BD0-26D8BDFEFA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Repeats in SCS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9636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AA050F-8442-E744-97A5-09F5F3852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937" y="1834912"/>
            <a:ext cx="6096538" cy="387094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AB27-0166-F349-B5C3-CFBD29BE5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Brujin</a:t>
            </a:r>
            <a:r>
              <a:rPr lang="en-US" dirty="0"/>
              <a:t> Graph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157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2AB27-0166-F349-B5C3-CFBD29BE54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Brujin</a:t>
            </a:r>
            <a:r>
              <a:rPr lang="en-US" dirty="0"/>
              <a:t> Graph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DFE37FD-F6DB-814C-B037-0FB0C1A5C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268" y="1838397"/>
            <a:ext cx="6282552" cy="4160067"/>
          </a:xfrm>
        </p:spPr>
      </p:pic>
    </p:spTree>
    <p:extLst>
      <p:ext uri="{BB962C8B-B14F-4D97-AF65-F5344CB8AC3E}">
        <p14:creationId xmlns:p14="http://schemas.microsoft.com/office/powerpoint/2010/main" val="202563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70DE5-D7F2-C04D-B020-7F8B1FE85E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Overlap Graph vs De </a:t>
            </a:r>
            <a:r>
              <a:rPr lang="en-US" dirty="0" err="1"/>
              <a:t>Brujin</a:t>
            </a:r>
            <a:r>
              <a:rPr lang="en-US" dirty="0"/>
              <a:t> Graph 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532FB-5900-814E-B783-60A8BE983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81" y="1247300"/>
            <a:ext cx="8783638" cy="194700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327ABD-3C88-FF4C-B197-8017AF1B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3429000"/>
            <a:ext cx="5327904" cy="32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E9DCF-1C90-DC4B-89F8-2A087A958F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/>
          <a:lstStyle/>
          <a:p>
            <a:r>
              <a:rPr lang="en-US" b="1" dirty="0"/>
              <a:t>Graph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87673-EA36-D341-9210-8122621CA384}"/>
              </a:ext>
            </a:extLst>
          </p:cNvPr>
          <p:cNvSpPr txBox="1"/>
          <p:nvPr/>
        </p:nvSpPr>
        <p:spPr>
          <a:xfrm>
            <a:off x="187529" y="1231392"/>
            <a:ext cx="55336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Graph</a:t>
            </a:r>
            <a:r>
              <a:rPr lang="en-US" sz="2400" dirty="0"/>
              <a:t> is a set of nodes (vertices) optionally connected by edges (arcs)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Directed/Non Directed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Weighted/ Non Weighted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Acylclic</a:t>
            </a:r>
            <a:r>
              <a:rPr lang="en-US" sz="2400" dirty="0"/>
              <a:t> / Cyclic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Connected / Non Connected</a:t>
            </a:r>
          </a:p>
          <a:p>
            <a:endParaRPr lang="ru-R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5EB777-64D4-F447-9E0A-48B954EA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70" y="1118158"/>
            <a:ext cx="3505201" cy="23589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83F267-7D0D-D240-BC62-30CD6483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97" y="3929949"/>
            <a:ext cx="3505200" cy="2324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7497B-3B06-0A4D-ABDC-34C0BF67D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29" y="4533898"/>
            <a:ext cx="4384471" cy="232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2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D837B-8F4C-CE4F-BFAE-DE8A3345F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Eulerian Path</a:t>
            </a:r>
            <a:endParaRPr lang="ru-RU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B0586F7-3A02-CF40-9527-5A79D20E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18" y="2322576"/>
            <a:ext cx="2858305" cy="2566416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A38E73-FF2B-C846-90C3-F3D164586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182" y="2322576"/>
            <a:ext cx="2788405" cy="25664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DC5339C-687D-AB48-96E8-7826CF56F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67" y="2322576"/>
            <a:ext cx="2802219" cy="25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628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3D5D38-B788-4347-8757-130C7BFED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5075" y="2831148"/>
            <a:ext cx="3728925" cy="2618181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4C7CE-D1AA-3941-B6A1-1FE656FCE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/>
          <a:lstStyle/>
          <a:p>
            <a:r>
              <a:rPr lang="en-US" dirty="0"/>
              <a:t>Graph Representation: Adjacency Matrix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5EFEE31-F70D-F442-B7B4-D4FB8B131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676746"/>
              </p:ext>
            </p:extLst>
          </p:nvPr>
        </p:nvGraphicFramePr>
        <p:xfrm>
          <a:off x="304798" y="1872984"/>
          <a:ext cx="5110277" cy="470575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41221">
                  <a:extLst>
                    <a:ext uri="{9D8B030D-6E8A-4147-A177-3AD203B41FA5}">
                      <a16:colId xmlns:a16="http://schemas.microsoft.com/office/drawing/2014/main" val="1177175860"/>
                    </a:ext>
                  </a:extLst>
                </a:gridCol>
                <a:gridCol w="728176">
                  <a:extLst>
                    <a:ext uri="{9D8B030D-6E8A-4147-A177-3AD203B41FA5}">
                      <a16:colId xmlns:a16="http://schemas.microsoft.com/office/drawing/2014/main" val="2493900312"/>
                    </a:ext>
                  </a:extLst>
                </a:gridCol>
                <a:gridCol w="728176">
                  <a:extLst>
                    <a:ext uri="{9D8B030D-6E8A-4147-A177-3AD203B41FA5}">
                      <a16:colId xmlns:a16="http://schemas.microsoft.com/office/drawing/2014/main" val="3311791642"/>
                    </a:ext>
                  </a:extLst>
                </a:gridCol>
                <a:gridCol w="728176">
                  <a:extLst>
                    <a:ext uri="{9D8B030D-6E8A-4147-A177-3AD203B41FA5}">
                      <a16:colId xmlns:a16="http://schemas.microsoft.com/office/drawing/2014/main" val="437539254"/>
                    </a:ext>
                  </a:extLst>
                </a:gridCol>
                <a:gridCol w="728176">
                  <a:extLst>
                    <a:ext uri="{9D8B030D-6E8A-4147-A177-3AD203B41FA5}">
                      <a16:colId xmlns:a16="http://schemas.microsoft.com/office/drawing/2014/main" val="1474372164"/>
                    </a:ext>
                  </a:extLst>
                </a:gridCol>
                <a:gridCol w="728176">
                  <a:extLst>
                    <a:ext uri="{9D8B030D-6E8A-4147-A177-3AD203B41FA5}">
                      <a16:colId xmlns:a16="http://schemas.microsoft.com/office/drawing/2014/main" val="3846604221"/>
                    </a:ext>
                  </a:extLst>
                </a:gridCol>
                <a:gridCol w="728176">
                  <a:extLst>
                    <a:ext uri="{9D8B030D-6E8A-4147-A177-3AD203B41FA5}">
                      <a16:colId xmlns:a16="http://schemas.microsoft.com/office/drawing/2014/main" val="1203051176"/>
                    </a:ext>
                  </a:extLst>
                </a:gridCol>
              </a:tblGrid>
              <a:tr h="64106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023790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245810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1545210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823527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9025196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4005458"/>
                  </a:ext>
                </a:extLst>
              </a:tr>
              <a:tr h="6774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964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291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795516-46D4-3C4E-80D4-9CF47A0BC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766471"/>
            <a:ext cx="3810000" cy="389713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C4FCE-ECA6-FE42-ABFD-4EC8DCA34E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Representation: Adjacency List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8F04EBC-52C5-974C-AE5F-76E7CC11B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075" y="2648268"/>
            <a:ext cx="3728925" cy="26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6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A6C01F-0079-674D-82EE-347002EE1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58" y="1909101"/>
            <a:ext cx="7132484" cy="369921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B1F9-A6C2-DD4B-BBD7-1449BC048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Model in Python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45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FB1F9-A6C2-DD4B-BBD7-1449BC0485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Graph Model in Python</a:t>
            </a:r>
            <a:endParaRPr lang="ru-R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CF7388-167D-FB46-AD92-68FA35107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319" y="1338088"/>
            <a:ext cx="5255361" cy="5245592"/>
          </a:xfrm>
        </p:spPr>
      </p:pic>
    </p:spTree>
    <p:extLst>
      <p:ext uri="{BB962C8B-B14F-4D97-AF65-F5344CB8AC3E}">
        <p14:creationId xmlns:p14="http://schemas.microsoft.com/office/powerpoint/2010/main" val="79283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638C7-DADF-684B-A0B3-1AA299CA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Breadth First Search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2F962-27BD-7947-941D-F6233E9B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688"/>
            <a:ext cx="5920593" cy="35586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0BE0F19-650F-1A47-A8AE-94F9311AD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0" y="4070017"/>
            <a:ext cx="3987483" cy="2395912"/>
          </a:xfrm>
        </p:spPr>
      </p:pic>
    </p:spTree>
    <p:extLst>
      <p:ext uri="{BB962C8B-B14F-4D97-AF65-F5344CB8AC3E}">
        <p14:creationId xmlns:p14="http://schemas.microsoft.com/office/powerpoint/2010/main" val="1662208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334E6-DB8D-7546-B92E-B80A01D409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Depth First Search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78DA3-E9BB-624F-9BB6-E60AAAAD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9923"/>
            <a:ext cx="7463709" cy="373687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AA13F-18D8-3942-9451-82B90E923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1131" y="4367308"/>
            <a:ext cx="3810000" cy="2426098"/>
          </a:xfrm>
        </p:spPr>
      </p:pic>
    </p:spTree>
    <p:extLst>
      <p:ext uri="{BB962C8B-B14F-4D97-AF65-F5344CB8AC3E}">
        <p14:creationId xmlns:p14="http://schemas.microsoft.com/office/powerpoint/2010/main" val="277563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431AD-03EA-AB45-9D2E-286DF86930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Topological Sort</a:t>
            </a:r>
            <a:endParaRPr lang="ru-RU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CB8A75-50F1-BF4E-A31D-377D8BA81A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223" y="3272623"/>
            <a:ext cx="6456556" cy="19853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702A62-82E5-2F48-B0BB-7E5586C417E7}"/>
              </a:ext>
            </a:extLst>
          </p:cNvPr>
          <p:cNvSpPr txBox="1"/>
          <p:nvPr/>
        </p:nvSpPr>
        <p:spPr>
          <a:xfrm>
            <a:off x="341376" y="1429296"/>
            <a:ext cx="8363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/>
              <a:t>Topological sort</a:t>
            </a:r>
            <a:r>
              <a:rPr lang="en" dirty="0"/>
              <a:t> or </a:t>
            </a:r>
            <a:r>
              <a:rPr lang="en" b="1" dirty="0"/>
              <a:t>topological ordering</a:t>
            </a:r>
            <a:r>
              <a:rPr lang="en" dirty="0"/>
              <a:t> of a </a:t>
            </a:r>
            <a:r>
              <a:rPr lang="en" dirty="0">
                <a:hlinkClick r:id="rId3" tooltip="Directed gra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directed graph</a:t>
            </a:r>
            <a:r>
              <a:rPr lang="en" dirty="0"/>
              <a:t> is a </a:t>
            </a:r>
            <a:r>
              <a:rPr lang="en" dirty="0">
                <a:hlinkClick r:id="rId4" tooltip="Total ord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ordering</a:t>
            </a:r>
            <a:r>
              <a:rPr lang="en" dirty="0"/>
              <a:t> of its </a:t>
            </a:r>
            <a:r>
              <a:rPr lang="en" dirty="0">
                <a:hlinkClick r:id="rId5" tooltip="Vertex (graph theory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vertices</a:t>
            </a:r>
            <a:r>
              <a:rPr lang="en" dirty="0"/>
              <a:t> such that for every directed edge </a:t>
            </a:r>
            <a:r>
              <a:rPr lang="en" i="1" dirty="0" err="1"/>
              <a:t>uv</a:t>
            </a:r>
            <a:r>
              <a:rPr lang="en" dirty="0"/>
              <a:t> from vertex </a:t>
            </a:r>
            <a:r>
              <a:rPr lang="en" i="1" dirty="0"/>
              <a:t>u</a:t>
            </a:r>
            <a:r>
              <a:rPr lang="en" dirty="0"/>
              <a:t> to vertex </a:t>
            </a:r>
            <a:r>
              <a:rPr lang="en" i="1" dirty="0"/>
              <a:t>v</a:t>
            </a:r>
            <a:r>
              <a:rPr lang="en" dirty="0"/>
              <a:t>, </a:t>
            </a:r>
            <a:r>
              <a:rPr lang="en" i="1" dirty="0"/>
              <a:t>u</a:t>
            </a:r>
            <a:r>
              <a:rPr lang="en" dirty="0"/>
              <a:t> comes before </a:t>
            </a:r>
            <a:r>
              <a:rPr lang="en" i="1" dirty="0"/>
              <a:t>v</a:t>
            </a:r>
            <a:r>
              <a:rPr lang="en" dirty="0"/>
              <a:t> in the ordering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41916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21574</TotalTime>
  <Words>143</Words>
  <Application>Microsoft Macintosh PowerPoint</Application>
  <PresentationFormat>On-screen Show (4:3)</PresentationFormat>
  <Paragraphs>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Mariia Zueva</cp:lastModifiedBy>
  <cp:revision>1060</cp:revision>
  <cp:lastPrinted>2014-07-09T13:30:36Z</cp:lastPrinted>
  <dcterms:created xsi:type="dcterms:W3CDTF">2014-07-08T13:27:24Z</dcterms:created>
  <dcterms:modified xsi:type="dcterms:W3CDTF">2019-05-13T19:00:37Z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